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3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jpeg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5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.jpeg"/><Relationship Id="rId10" Type="http://schemas.openxmlformats.org/officeDocument/2006/relationships/image" Target="../media/image16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image" Target="../media/image25.jpeg"/><Relationship Id="rId7" Type="http://schemas.openxmlformats.org/officeDocument/2006/relationships/image" Target="../media/image24.jpeg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1012" y="933993"/>
            <a:ext cx="8689976" cy="2481943"/>
          </a:xfrm>
        </p:spPr>
        <p:txBody>
          <a:bodyPr>
            <a:noAutofit/>
          </a:bodyPr>
          <a:lstStyle/>
          <a:p>
            <a:br>
              <a:rPr lang="ru-RU" sz="6000" b="1" dirty="0" smtClean="0">
                <a:solidFill>
                  <a:srgbClr val="002060"/>
                </a:solidFill>
              </a:rPr>
            </a:br>
            <a:r>
              <a:rPr lang="ru-RU" sz="6000" b="1" dirty="0" smtClean="0">
                <a:solidFill>
                  <a:srgbClr val="002060"/>
                </a:solidFill>
              </a:rPr>
              <a:t>Кто такой гидробиолог</a:t>
            </a:r>
            <a:endParaRPr lang="ru-RU" sz="6000" b="1" dirty="0">
              <a:solidFill>
                <a:srgbClr val="00206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51012" y="3807822"/>
            <a:ext cx="8689976" cy="1371599"/>
          </a:xfrm>
        </p:spPr>
        <p:txBody>
          <a:bodyPr>
            <a:normAutofit fontScale="92500" lnSpcReduction="10000"/>
          </a:bodyPr>
          <a:lstStyle/>
          <a:p>
            <a:r>
              <a:rPr lang="ru-RU" i="1" dirty="0" smtClean="0">
                <a:solidFill>
                  <a:srgbClr val="002060"/>
                </a:solidFill>
              </a:rPr>
              <a:t>ЭБЦ «Крестовский остров» ГБНОУ </a:t>
            </a:r>
            <a:r>
              <a:rPr lang="ru-RU" i="1" dirty="0" smtClean="0">
                <a:solidFill>
                  <a:srgbClr val="002060"/>
                </a:solidFill>
              </a:rPr>
              <a:t>СПБГДТЮ </a:t>
            </a:r>
            <a:endParaRPr lang="ru-RU" i="1" dirty="0" smtClean="0">
              <a:solidFill>
                <a:srgbClr val="002060"/>
              </a:solidFill>
            </a:endParaRPr>
          </a:p>
          <a:p>
            <a:r>
              <a:rPr lang="ru-RU" i="1" dirty="0" smtClean="0">
                <a:solidFill>
                  <a:srgbClr val="002060"/>
                </a:solidFill>
              </a:rPr>
              <a:t>Лаборатория экологии морского бентоса (гидробиологии)</a:t>
            </a:r>
            <a:endParaRPr lang="ru-RU" i="1" dirty="0" smtClean="0">
              <a:solidFill>
                <a:srgbClr val="002060"/>
              </a:solidFill>
            </a:endParaRPr>
          </a:p>
          <a:p>
            <a:r>
              <a:rPr lang="ru-RU" i="1" dirty="0" smtClean="0">
                <a:solidFill>
                  <a:srgbClr val="002060"/>
                </a:solidFill>
              </a:rPr>
              <a:t>Составитель </a:t>
            </a:r>
            <a:r>
              <a:rPr lang="ru-RU" i="1" dirty="0" err="1" smtClean="0">
                <a:solidFill>
                  <a:srgbClr val="002060"/>
                </a:solidFill>
              </a:rPr>
              <a:t>А.В.Полоскин</a:t>
            </a:r>
            <a:r>
              <a:rPr lang="ru-RU" i="1" dirty="0" smtClean="0">
                <a:solidFill>
                  <a:srgbClr val="002060"/>
                </a:solidFill>
              </a:rPr>
              <a:t> </a:t>
            </a:r>
            <a:endParaRPr lang="ru-RU" i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9081" y="291946"/>
            <a:ext cx="9387840" cy="1097040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 обратимся к словарям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16761" y="1406372"/>
            <a:ext cx="8087159" cy="339422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002060"/>
                </a:solidFill>
              </a:rPr>
              <a:t>Гидробиолог – специалист, изучающий биологические процессы в гидросфере, практическое использование биологических ресурсов, водных систем земли. Занимается исследованием сезонной динамики водных растений, беспозвоночных, промысловых рыб, разведением моллюсков, ракообразных, водорослей</a:t>
            </a:r>
            <a:r>
              <a:rPr lang="ru-RU" dirty="0" smtClean="0">
                <a:solidFill>
                  <a:srgbClr val="002060"/>
                </a:solidFill>
              </a:rPr>
              <a:t>.</a:t>
            </a:r>
            <a:endParaRPr lang="ru-RU" dirty="0" smtClean="0">
              <a:solidFill>
                <a:srgbClr val="002060"/>
              </a:solidFill>
            </a:endParaRPr>
          </a:p>
          <a:p>
            <a:r>
              <a:rPr lang="ru-RU" dirty="0" smtClean="0">
                <a:solidFill>
                  <a:srgbClr val="002060"/>
                </a:solidFill>
              </a:rPr>
              <a:t>Гидробиолог- специалист в области гидробиологии,  тот кто занимается гидробиологическими исследованиями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122689">
            <a:off x="7470541" y="4248995"/>
            <a:ext cx="4699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rgbClr val="FF0000"/>
                </a:solidFill>
              </a:rPr>
              <a:t>Почти понятно, но придется разобраться что такое гидробиология</a:t>
            </a:r>
            <a:endParaRPr lang="ru-RU" i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Одесский гидробиолог работает над видеоэнциклопедией живых существ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550" y="444106"/>
            <a:ext cx="2362578" cy="315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Главные и второстепенные члены предложения. Дополнение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596" y="4572160"/>
            <a:ext cx="1165209" cy="165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/>
          <p:nvPr/>
        </p:nvSpPr>
        <p:spPr>
          <a:xfrm>
            <a:off x="416760" y="4572161"/>
            <a:ext cx="6715560" cy="20115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rgbClr val="002060"/>
                </a:solidFill>
              </a:rPr>
              <a:t>Гидробиолог – это специалист в области водной экологии. Гидробиолог изучает водные экосистемы и их отдельные компоненты – от микроскопических водорослей и простейших до крупных беспозвоночных </a:t>
            </a:r>
            <a:r>
              <a:rPr lang="ru-RU" dirty="0" smtClean="0">
                <a:solidFill>
                  <a:srgbClr val="002060"/>
                </a:solidFill>
              </a:rPr>
              <a:t>и рыб</a:t>
            </a:r>
            <a:endParaRPr lang="ru-RU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669" y="505306"/>
            <a:ext cx="6828771" cy="1131906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Гидробиология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20669" y="1798546"/>
            <a:ext cx="7727931" cy="410826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002060"/>
                </a:solidFill>
              </a:rPr>
              <a:t>Гидробиология — наука о жизни и биологических процессах в воде, одна из биологических дисциплин. Современная гидробиология может рассматриваться в значительной степени как раздел экологии, но также включает в себя таксономию, экономическую биологию, промышленную биологию, морфологию, </a:t>
            </a:r>
            <a:r>
              <a:rPr lang="ru-RU" dirty="0" smtClean="0">
                <a:solidFill>
                  <a:srgbClr val="002060"/>
                </a:solidFill>
              </a:rPr>
              <a:t>физиологию.</a:t>
            </a:r>
            <a:endParaRPr lang="ru-RU" dirty="0" smtClean="0">
              <a:solidFill>
                <a:srgbClr val="002060"/>
              </a:solidFill>
            </a:endParaRPr>
          </a:p>
          <a:p>
            <a:r>
              <a:rPr lang="ru-RU" dirty="0">
                <a:solidFill>
                  <a:srgbClr val="002060"/>
                </a:solidFill>
              </a:rPr>
              <a:t>Гидробиология </a:t>
            </a:r>
            <a:r>
              <a:rPr lang="ru-RU" dirty="0" smtClean="0">
                <a:solidFill>
                  <a:srgbClr val="002060"/>
                </a:solidFill>
              </a:rPr>
              <a:t>раздел биологии, изучающий </a:t>
            </a:r>
            <a:r>
              <a:rPr lang="ru-RU" dirty="0">
                <a:solidFill>
                  <a:srgbClr val="002060"/>
                </a:solidFill>
              </a:rPr>
              <a:t>водные организмы (животные, растения, бактерии) и закономерности их существования, разрабатывающий мероприятия по повышению биологической продуктивности водоемов и их биологическому самоочищению.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0929361">
            <a:off x="6622800" y="4543520"/>
            <a:ext cx="5695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rgbClr val="FF0000"/>
                </a:solidFill>
              </a:rPr>
              <a:t>Неужели всем эти может заниматься один человек? </a:t>
            </a:r>
            <a:endParaRPr lang="ru-RU" i="1" dirty="0" smtClean="0">
              <a:solidFill>
                <a:srgbClr val="FF0000"/>
              </a:solidFill>
            </a:endParaRPr>
          </a:p>
          <a:p>
            <a:r>
              <a:rPr lang="ru-RU" i="1" dirty="0" smtClean="0">
                <a:solidFill>
                  <a:srgbClr val="FF0000"/>
                </a:solidFill>
              </a:rPr>
              <a:t>И «да» и «нет» . Иметь представление гидробиолог обязан о всем, что связано с гидробиологий, но специализируется, </a:t>
            </a:r>
            <a:r>
              <a:rPr lang="ru-RU" i="1" dirty="0" err="1" smtClean="0">
                <a:solidFill>
                  <a:srgbClr val="FF0000"/>
                </a:solidFill>
              </a:rPr>
              <a:t>т.е</a:t>
            </a:r>
            <a:r>
              <a:rPr lang="ru-RU" i="1" dirty="0" smtClean="0">
                <a:solidFill>
                  <a:srgbClr val="FF0000"/>
                </a:solidFill>
              </a:rPr>
              <a:t> проводит исследования или занимается прикладной работой он в какой то одной области</a:t>
            </a:r>
            <a:endParaRPr lang="ru-RU" i="1" dirty="0">
              <a:solidFill>
                <a:srgbClr val="FF0000"/>
              </a:solidFill>
            </a:endParaRPr>
          </a:p>
        </p:txBody>
      </p:sp>
      <p:pic>
        <p:nvPicPr>
          <p:cNvPr id="3074" name="Picture 2" descr="Экспозиция «Витязь» – корабль науки» 2015, Калининград — дата и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36" y="746760"/>
            <a:ext cx="4598518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223" y="306842"/>
            <a:ext cx="9088020" cy="683559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002060"/>
                </a:solidFill>
              </a:rPr>
              <a:t>Очень разные Специалисты</a:t>
            </a:r>
            <a:br>
              <a:rPr lang="ru-RU" b="1" dirty="0" smtClean="0">
                <a:solidFill>
                  <a:srgbClr val="002060"/>
                </a:solidFill>
              </a:rPr>
            </a:br>
            <a:r>
              <a:rPr lang="ru-RU" b="1" dirty="0" smtClean="0">
                <a:solidFill>
                  <a:srgbClr val="002060"/>
                </a:solidFill>
              </a:rPr>
              <a:t> </a:t>
            </a:r>
            <a:r>
              <a:rPr lang="ru-RU" b="1" i="1" dirty="0" err="1" smtClean="0">
                <a:solidFill>
                  <a:srgbClr val="002060"/>
                </a:solidFill>
              </a:rPr>
              <a:t>гидро</a:t>
            </a:r>
            <a:r>
              <a:rPr lang="ru-RU" b="1" i="1" dirty="0" smtClean="0">
                <a:solidFill>
                  <a:srgbClr val="002060"/>
                </a:solidFill>
              </a:rPr>
              <a:t>-биологи</a:t>
            </a:r>
            <a:endParaRPr lang="ru-RU" b="1" i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203400" y="2170657"/>
            <a:ext cx="6441240" cy="447398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400" b="1" dirty="0" smtClean="0">
                <a:solidFill>
                  <a:srgbClr val="002060"/>
                </a:solidFill>
              </a:rPr>
              <a:t>Специалисты этого направления изучают в основном свойство воды </a:t>
            </a:r>
            <a:endParaRPr lang="ru-RU" sz="1400" b="1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1400" u="sng" dirty="0" smtClean="0">
                <a:solidFill>
                  <a:srgbClr val="002060"/>
                </a:solidFill>
              </a:rPr>
              <a:t>Гидрохимики</a:t>
            </a:r>
            <a:r>
              <a:rPr lang="ru-RU" sz="1400" dirty="0" smtClean="0">
                <a:solidFill>
                  <a:srgbClr val="002060"/>
                </a:solidFill>
              </a:rPr>
              <a:t> – соотношения и особенности веществ растворенных в воде </a:t>
            </a:r>
            <a:endParaRPr lang="ru-RU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1400" u="sng" dirty="0" smtClean="0">
                <a:solidFill>
                  <a:srgbClr val="002060"/>
                </a:solidFill>
              </a:rPr>
              <a:t>Гидрофизики</a:t>
            </a:r>
            <a:r>
              <a:rPr lang="ru-RU" sz="1400" dirty="0" smtClean="0">
                <a:solidFill>
                  <a:srgbClr val="002060"/>
                </a:solidFill>
              </a:rPr>
              <a:t> – физические свойства воды, ее движение, теплоемкость. Теплопроводность плотность и факторы влияющие на эти характеристики</a:t>
            </a:r>
            <a:endParaRPr lang="ru-RU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1400" u="sng" dirty="0" smtClean="0">
                <a:solidFill>
                  <a:srgbClr val="002060"/>
                </a:solidFill>
              </a:rPr>
              <a:t>Гидрологи</a:t>
            </a:r>
            <a:r>
              <a:rPr lang="ru-RU" sz="1400" dirty="0" smtClean="0">
                <a:solidFill>
                  <a:srgbClr val="002060"/>
                </a:solidFill>
              </a:rPr>
              <a:t> – изучают воду в водоемах, ее движение, течения, состав, цвет, прозрачность и </a:t>
            </a:r>
            <a:r>
              <a:rPr lang="ru-RU" sz="1400" dirty="0" err="1" smtClean="0">
                <a:solidFill>
                  <a:srgbClr val="002060"/>
                </a:solidFill>
              </a:rPr>
              <a:t>тп</a:t>
            </a:r>
            <a:endParaRPr lang="ru-RU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1400" dirty="0" smtClean="0">
                <a:solidFill>
                  <a:srgbClr val="002060"/>
                </a:solidFill>
              </a:rPr>
              <a:t>Замерзшую воду изучают – </a:t>
            </a:r>
            <a:r>
              <a:rPr lang="ru-RU" sz="1400" u="sng" dirty="0" smtClean="0">
                <a:solidFill>
                  <a:srgbClr val="002060"/>
                </a:solidFill>
              </a:rPr>
              <a:t>гляциологи</a:t>
            </a:r>
            <a:r>
              <a:rPr lang="ru-RU" sz="1400" dirty="0" smtClean="0">
                <a:solidFill>
                  <a:srgbClr val="002060"/>
                </a:solidFill>
              </a:rPr>
              <a:t> (специалисты по льдам и ледникам)</a:t>
            </a:r>
            <a:endParaRPr lang="ru-RU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1400" dirty="0" smtClean="0">
                <a:solidFill>
                  <a:srgbClr val="002060"/>
                </a:solidFill>
              </a:rPr>
              <a:t>Существуют даже </a:t>
            </a:r>
            <a:r>
              <a:rPr lang="ru-RU" sz="1400" u="sng" dirty="0" smtClean="0">
                <a:solidFill>
                  <a:srgbClr val="002060"/>
                </a:solidFill>
              </a:rPr>
              <a:t>гидрогеологи</a:t>
            </a:r>
            <a:r>
              <a:rPr lang="ru-RU" sz="1400" dirty="0" smtClean="0">
                <a:solidFill>
                  <a:srgbClr val="002060"/>
                </a:solidFill>
              </a:rPr>
              <a:t> – те кто исследуют подземные воды и разведывают их запасы. </a:t>
            </a:r>
            <a:endParaRPr lang="ru-RU" sz="1400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ru-RU" sz="1400" dirty="0" smtClean="0">
                <a:solidFill>
                  <a:srgbClr val="002060"/>
                </a:solidFill>
              </a:rPr>
              <a:t>И это далеко не полный перечень специалистов изучающих воду , правда, как правило воду, без  ее обитателей </a:t>
            </a:r>
            <a:endParaRPr lang="ru-RU" sz="14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1122689">
            <a:off x="8013274" y="5360310"/>
            <a:ext cx="415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rgbClr val="FF0000"/>
                </a:solidFill>
              </a:rPr>
              <a:t>Но сегодня мы уделим больше внимания биологии</a:t>
            </a:r>
            <a:endParaRPr lang="ru-RU" i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5820" y="1327359"/>
            <a:ext cx="2543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70C0"/>
                </a:solidFill>
              </a:rPr>
              <a:t>ГИДРО - вода</a:t>
            </a:r>
            <a:endParaRPr lang="ru-RU" sz="2800" b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73885" y="1347641"/>
            <a:ext cx="3176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rgbClr val="00B050"/>
                </a:solidFill>
              </a:rPr>
              <a:t>БИО(с) - жизнь</a:t>
            </a:r>
            <a:endParaRPr lang="ru-RU" sz="2800" b="1" dirty="0">
              <a:solidFill>
                <a:srgbClr val="00B050"/>
              </a:solidFill>
            </a:endParaRPr>
          </a:p>
        </p:txBody>
      </p:sp>
      <p:sp>
        <p:nvSpPr>
          <p:cNvPr id="7" name="Объект 2"/>
          <p:cNvSpPr txBox="1"/>
          <p:nvPr/>
        </p:nvSpPr>
        <p:spPr>
          <a:xfrm>
            <a:off x="6822852" y="1935279"/>
            <a:ext cx="5369148" cy="1111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b="1" dirty="0" smtClean="0">
                <a:solidFill>
                  <a:srgbClr val="002060"/>
                </a:solidFill>
              </a:rPr>
              <a:t>Специалисты изучают живые организмы в воде, кто живет, как живет, где живет и как на эту жизнь влияют характеристики воды, и напротив как эта жизнь влияет на характеристики воды.</a:t>
            </a:r>
            <a:endParaRPr lang="ru-RU" sz="1400" b="1" dirty="0">
              <a:solidFill>
                <a:srgbClr val="002060"/>
              </a:solidFill>
            </a:endParaRPr>
          </a:p>
        </p:txBody>
      </p:sp>
      <p:sp>
        <p:nvSpPr>
          <p:cNvPr id="8" name="Объект 2"/>
          <p:cNvSpPr txBox="1"/>
          <p:nvPr/>
        </p:nvSpPr>
        <p:spPr>
          <a:xfrm>
            <a:off x="6822852" y="3170691"/>
            <a:ext cx="4850988" cy="1905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 smtClean="0">
                <a:solidFill>
                  <a:srgbClr val="002060"/>
                </a:solidFill>
              </a:rPr>
              <a:t>А еще вода бывает пресной (озера и реки) и соленой (моря и океаны)  и бывают специалисты изучающие в основном население пресных вод – </a:t>
            </a:r>
            <a:r>
              <a:rPr lang="ru-RU" sz="1400" u="sng" dirty="0" smtClean="0">
                <a:solidFill>
                  <a:srgbClr val="002060"/>
                </a:solidFill>
              </a:rPr>
              <a:t>лимнологи</a:t>
            </a:r>
            <a:r>
              <a:rPr lang="ru-RU" sz="1400" dirty="0" smtClean="0">
                <a:solidFill>
                  <a:srgbClr val="002060"/>
                </a:solidFill>
              </a:rPr>
              <a:t> (не совсем точно это скорее исследователи озер), а тех кто работает с морями называют </a:t>
            </a:r>
            <a:r>
              <a:rPr lang="ru-RU" sz="1400" u="sng" dirty="0" smtClean="0">
                <a:solidFill>
                  <a:srgbClr val="002060"/>
                </a:solidFill>
              </a:rPr>
              <a:t>– морскими биологами</a:t>
            </a:r>
            <a:r>
              <a:rPr lang="ru-RU" sz="1400" dirty="0" smtClean="0">
                <a:solidFill>
                  <a:srgbClr val="002060"/>
                </a:solidFill>
              </a:rPr>
              <a:t>, и несколько реже </a:t>
            </a:r>
            <a:r>
              <a:rPr lang="ru-RU" sz="1400" u="sng" dirty="0" smtClean="0">
                <a:solidFill>
                  <a:srgbClr val="002060"/>
                </a:solidFill>
              </a:rPr>
              <a:t>океанологами</a:t>
            </a:r>
            <a:r>
              <a:rPr lang="ru-RU" sz="1400" dirty="0" smtClean="0">
                <a:solidFill>
                  <a:srgbClr val="002060"/>
                </a:solidFill>
              </a:rPr>
              <a:t>. 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9" name="Picture 4" descr="Профессиональная ориентация граждан - Центр занятости населени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00" y="267731"/>
            <a:ext cx="2219823" cy="18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 вправо 10"/>
          <p:cNvSpPr/>
          <p:nvPr/>
        </p:nvSpPr>
        <p:spPr>
          <a:xfrm rot="1749016">
            <a:off x="8751542" y="1058334"/>
            <a:ext cx="862515" cy="234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 вправо 11"/>
          <p:cNvSpPr/>
          <p:nvPr/>
        </p:nvSpPr>
        <p:spPr>
          <a:xfrm rot="9859581">
            <a:off x="4957741" y="1305724"/>
            <a:ext cx="878663" cy="197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4734" y="198330"/>
            <a:ext cx="9993711" cy="1249472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Жизнь в воде – очень разнообразна и специалистов необходимо очень много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979948" y="1447802"/>
            <a:ext cx="4572625" cy="40995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 smtClean="0">
                <a:solidFill>
                  <a:srgbClr val="002060"/>
                </a:solidFill>
              </a:rPr>
              <a:t>Изучают - Кто живет в воде</a:t>
            </a:r>
            <a:endParaRPr lang="ru-RU" b="1" dirty="0" smtClean="0">
              <a:solidFill>
                <a:srgbClr val="002060"/>
              </a:solidFill>
            </a:endParaRPr>
          </a:p>
          <a:p>
            <a:r>
              <a:rPr lang="ru-RU" dirty="0" smtClean="0">
                <a:solidFill>
                  <a:srgbClr val="002060"/>
                </a:solidFill>
              </a:rPr>
              <a:t>Растения ( в основном имеются ввиду водоросли)  - их изучает </a:t>
            </a:r>
            <a:r>
              <a:rPr lang="ru-RU" u="sng" dirty="0" err="1" smtClean="0">
                <a:solidFill>
                  <a:srgbClr val="002060"/>
                </a:solidFill>
              </a:rPr>
              <a:t>альголог</a:t>
            </a:r>
            <a:endParaRPr lang="ru-RU" u="sng" dirty="0" smtClean="0">
              <a:solidFill>
                <a:srgbClr val="002060"/>
              </a:solidFill>
            </a:endParaRPr>
          </a:p>
          <a:p>
            <a:r>
              <a:rPr lang="ru-RU" dirty="0" smtClean="0">
                <a:solidFill>
                  <a:srgbClr val="002060"/>
                </a:solidFill>
              </a:rPr>
              <a:t>Животные (представители всех известных типов) – практически для каждой группы есть свой специалист можно лишь отметить </a:t>
            </a:r>
            <a:r>
              <a:rPr lang="ru-RU" u="sng" dirty="0" smtClean="0">
                <a:solidFill>
                  <a:srgbClr val="002060"/>
                </a:solidFill>
              </a:rPr>
              <a:t>ихтиолога</a:t>
            </a:r>
            <a:r>
              <a:rPr lang="ru-RU" dirty="0" smtClean="0">
                <a:solidFill>
                  <a:srgbClr val="002060"/>
                </a:solidFill>
              </a:rPr>
              <a:t>, </a:t>
            </a:r>
            <a:r>
              <a:rPr lang="ru-RU" u="sng" dirty="0" smtClean="0">
                <a:solidFill>
                  <a:srgbClr val="002060"/>
                </a:solidFill>
              </a:rPr>
              <a:t>рыбака</a:t>
            </a:r>
            <a:r>
              <a:rPr lang="ru-RU" dirty="0" smtClean="0">
                <a:solidFill>
                  <a:srgbClr val="002060"/>
                </a:solidFill>
              </a:rPr>
              <a:t> да </a:t>
            </a:r>
            <a:r>
              <a:rPr lang="ru-RU" u="sng" dirty="0" err="1" smtClean="0">
                <a:solidFill>
                  <a:srgbClr val="002060"/>
                </a:solidFill>
              </a:rPr>
              <a:t>цетолога</a:t>
            </a:r>
            <a:r>
              <a:rPr lang="ru-RU" dirty="0" smtClean="0">
                <a:solidFill>
                  <a:srgbClr val="002060"/>
                </a:solidFill>
              </a:rPr>
              <a:t> – специалиста по китам.</a:t>
            </a:r>
            <a:endParaRPr lang="ru-RU" dirty="0" smtClean="0">
              <a:solidFill>
                <a:srgbClr val="002060"/>
              </a:solidFill>
            </a:endParaRPr>
          </a:p>
          <a:p>
            <a:r>
              <a:rPr lang="ru-RU" dirty="0" smtClean="0">
                <a:solidFill>
                  <a:srgbClr val="002060"/>
                </a:solidFill>
              </a:rPr>
              <a:t>Все остальные живые организмы – пожалуй нет таких специалистов которые бы занимались только какой либо водной группой и назывались бы особым словом (</a:t>
            </a:r>
            <a:r>
              <a:rPr lang="ru-RU" u="sng" dirty="0" smtClean="0">
                <a:solidFill>
                  <a:srgbClr val="002060"/>
                </a:solidFill>
              </a:rPr>
              <a:t>микробиологи</a:t>
            </a:r>
            <a:r>
              <a:rPr lang="ru-RU" dirty="0" smtClean="0">
                <a:solidFill>
                  <a:srgbClr val="002060"/>
                </a:solidFill>
              </a:rPr>
              <a:t>, </a:t>
            </a:r>
            <a:r>
              <a:rPr lang="ru-RU" u="sng" dirty="0" smtClean="0">
                <a:solidFill>
                  <a:srgbClr val="002060"/>
                </a:solidFill>
              </a:rPr>
              <a:t>вирусологи</a:t>
            </a:r>
            <a:r>
              <a:rPr lang="ru-RU" dirty="0" smtClean="0">
                <a:solidFill>
                  <a:srgbClr val="002060"/>
                </a:solidFill>
              </a:rPr>
              <a:t>,  </a:t>
            </a:r>
            <a:r>
              <a:rPr lang="ru-RU" u="sng" dirty="0" smtClean="0">
                <a:solidFill>
                  <a:srgbClr val="002060"/>
                </a:solidFill>
              </a:rPr>
              <a:t>микологи</a:t>
            </a:r>
            <a:r>
              <a:rPr lang="ru-RU" dirty="0" smtClean="0">
                <a:solidFill>
                  <a:srgbClr val="002060"/>
                </a:solidFill>
              </a:rPr>
              <a:t> могут изучать водных обитателей) </a:t>
            </a:r>
            <a:endParaRPr lang="ru-RU" dirty="0" smtClean="0">
              <a:solidFill>
                <a:srgbClr val="002060"/>
              </a:solidFill>
            </a:endParaRPr>
          </a:p>
          <a:p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4" name="Объект 2"/>
          <p:cNvSpPr txBox="1"/>
          <p:nvPr/>
        </p:nvSpPr>
        <p:spPr>
          <a:xfrm>
            <a:off x="6324600" y="1371604"/>
            <a:ext cx="4038600" cy="4876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b="1" dirty="0" smtClean="0">
                <a:solidFill>
                  <a:srgbClr val="002060"/>
                </a:solidFill>
              </a:rPr>
              <a:t>Где кто К живет в воде</a:t>
            </a:r>
            <a:endParaRPr lang="ru-RU" b="1" dirty="0" smtClean="0">
              <a:solidFill>
                <a:srgbClr val="002060"/>
              </a:solidFill>
            </a:endParaRPr>
          </a:p>
          <a:p>
            <a:r>
              <a:rPr lang="ru-RU" dirty="0" smtClean="0">
                <a:solidFill>
                  <a:srgbClr val="002060"/>
                </a:solidFill>
              </a:rPr>
              <a:t>в толще воды парит планктон (разнообразная живность, как правило некрупная и не очень активно плавающая) - его изучает </a:t>
            </a:r>
            <a:r>
              <a:rPr lang="ru-RU" dirty="0" err="1" smtClean="0">
                <a:solidFill>
                  <a:srgbClr val="002060"/>
                </a:solidFill>
              </a:rPr>
              <a:t>планктонолог</a:t>
            </a:r>
            <a:endParaRPr lang="ru-RU" dirty="0" smtClean="0">
              <a:solidFill>
                <a:srgbClr val="002060"/>
              </a:solidFill>
            </a:endParaRPr>
          </a:p>
          <a:p>
            <a:r>
              <a:rPr lang="ru-RU" dirty="0" smtClean="0">
                <a:solidFill>
                  <a:srgbClr val="002060"/>
                </a:solidFill>
              </a:rPr>
              <a:t>В толще воды активно плавает нектон (рыбы, киты, крупные головоногие моллюски) – про </a:t>
            </a:r>
            <a:r>
              <a:rPr lang="ru-RU" u="sng" dirty="0" smtClean="0">
                <a:solidFill>
                  <a:srgbClr val="002060"/>
                </a:solidFill>
              </a:rPr>
              <a:t>ихтиологов</a:t>
            </a:r>
            <a:r>
              <a:rPr lang="ru-RU" dirty="0" smtClean="0">
                <a:solidFill>
                  <a:srgbClr val="002060"/>
                </a:solidFill>
              </a:rPr>
              <a:t> и </a:t>
            </a:r>
            <a:r>
              <a:rPr lang="ru-RU" u="sng" dirty="0" err="1" smtClean="0">
                <a:solidFill>
                  <a:srgbClr val="002060"/>
                </a:solidFill>
              </a:rPr>
              <a:t>цетологов</a:t>
            </a:r>
            <a:r>
              <a:rPr lang="ru-RU" dirty="0" smtClean="0">
                <a:solidFill>
                  <a:srgbClr val="002060"/>
                </a:solidFill>
              </a:rPr>
              <a:t> мы уже говорили, а моллюсками занимается </a:t>
            </a:r>
            <a:r>
              <a:rPr lang="ru-RU" u="sng" dirty="0" err="1" smtClean="0">
                <a:solidFill>
                  <a:srgbClr val="002060"/>
                </a:solidFill>
              </a:rPr>
              <a:t>малаколо</a:t>
            </a:r>
            <a:r>
              <a:rPr lang="ru-RU" dirty="0" err="1" smtClean="0">
                <a:solidFill>
                  <a:srgbClr val="002060"/>
                </a:solidFill>
              </a:rPr>
              <a:t>г</a:t>
            </a:r>
            <a:r>
              <a:rPr lang="ru-RU" dirty="0" smtClean="0">
                <a:solidFill>
                  <a:srgbClr val="002060"/>
                </a:solidFill>
              </a:rPr>
              <a:t>, но он занимается всеми моллюсками вне зависимости от того где они обитают</a:t>
            </a:r>
            <a:endParaRPr lang="ru-RU" dirty="0" smtClean="0">
              <a:solidFill>
                <a:srgbClr val="002060"/>
              </a:solidFill>
            </a:endParaRPr>
          </a:p>
          <a:p>
            <a:r>
              <a:rPr lang="ru-RU" dirty="0" smtClean="0">
                <a:solidFill>
                  <a:srgbClr val="002060"/>
                </a:solidFill>
              </a:rPr>
              <a:t>По дну ползает, сидит и роется в грунте – бентос (опять же вся живность связанная с донными и придонными местообитаниями) – и тут опять нет специального  общего слова, бентос </a:t>
            </a:r>
            <a:r>
              <a:rPr lang="ru-RU" u="sng" dirty="0" smtClean="0">
                <a:solidFill>
                  <a:srgbClr val="002060"/>
                </a:solidFill>
              </a:rPr>
              <a:t>изучает гидробиолог – специалист по бентосу.</a:t>
            </a:r>
            <a:endParaRPr lang="ru-RU" u="sng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21122689">
            <a:off x="3647484" y="5055766"/>
            <a:ext cx="2874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rgbClr val="FF0000"/>
                </a:solidFill>
              </a:rPr>
              <a:t>Да, быть гидробиологом очень интересно!</a:t>
            </a:r>
            <a:endParaRPr lang="ru-RU" i="1" dirty="0">
              <a:solidFill>
                <a:srgbClr val="FF0000"/>
              </a:solidFill>
            </a:endParaRPr>
          </a:p>
        </p:txBody>
      </p:sp>
      <p:pic>
        <p:nvPicPr>
          <p:cNvPr id="4098" name="Picture 2" descr="Самый большой кит на земле - 24СМИ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0" y="2393117"/>
            <a:ext cx="1736063" cy="107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Тунец: быстрое серебро — National Geographic Россия: красота мира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2" y="3454634"/>
            <a:ext cx="1712551" cy="113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Морские водоросли: секреты здоровья и красоты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9786" y="1390258"/>
            <a:ext cx="1699467" cy="101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Сапролегн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02" y="4412974"/>
            <a:ext cx="1712551" cy="102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Рост и размножение палочек бактерий под микроскопом. Bacteri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1" y="5402994"/>
            <a:ext cx="1676762" cy="108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Главные и второстепенные члены предложения. Дополнение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43" y="4953025"/>
            <a:ext cx="1073893" cy="15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6" descr="ПЛАНКТОН. ЧТО ЭТО ТАКОЕ? - Новости - Клуб защитников природы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4114" name="Picture 18" descr="Планктон - это что? Понятие планктона, виды и описание - Gkd.r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11" y="1390258"/>
            <a:ext cx="1527114" cy="11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Как выглядит цветение фитопланктона из космоса? - Mydiscoveries.r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290" y="2501293"/>
            <a:ext cx="1526335" cy="73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стая кальмаров» — карточка пользователя денис м. в Яндекс.Коллекциях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11" y="3240505"/>
            <a:ext cx="1538120" cy="102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В устье Амазонки нашли тысячекилометровый коралловый риф: Наука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775" y="4274001"/>
            <a:ext cx="1532849" cy="102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Польза морской капусты для здоровья женщины » WomenVille — женский ...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290" y="5295901"/>
            <a:ext cx="1537340" cy="11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4" name="Picture 20" descr="Краснодарский сектор отдела гидробиологических исследований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569" y="1687582"/>
            <a:ext cx="1624872" cy="216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Лаборатория гидробиологи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22429" y="3849710"/>
            <a:ext cx="2526470" cy="159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07796" y="281634"/>
            <a:ext cx="6385383" cy="680894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Работают гидробиологи</a:t>
            </a:r>
            <a:endParaRPr lang="ru-RU" b="1" dirty="0">
              <a:solidFill>
                <a:srgbClr val="002060"/>
              </a:solidFill>
            </a:endParaRPr>
          </a:p>
        </p:txBody>
      </p:sp>
      <p:pic>
        <p:nvPicPr>
          <p:cNvPr id="6150" name="Picture 6" descr="Что находят в морской капусте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995" y="3133466"/>
            <a:ext cx="3623153" cy="283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Плюсы и минусы профессии океанолог | Плюсы и минус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510" y="1172525"/>
            <a:ext cx="3509543" cy="217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No, Climate Change Is Not Reducing Global Fish Cat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266" y="3633315"/>
            <a:ext cx="3080077" cy="193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Подвижный мир планктона [1982 Фукарек Ф., Хемпель В., Хюбель Г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42" y="3133466"/>
            <a:ext cx="2896058" cy="339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 rot="21122689">
            <a:off x="9217070" y="5680882"/>
            <a:ext cx="287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rgbClr val="FF0000"/>
                </a:solidFill>
              </a:rPr>
              <a:t>А чем займемся мы?</a:t>
            </a:r>
            <a:endParaRPr lang="ru-RU" i="1" dirty="0">
              <a:solidFill>
                <a:srgbClr val="FF0000"/>
              </a:solidFill>
            </a:endParaRPr>
          </a:p>
        </p:txBody>
      </p:sp>
      <p:pic>
        <p:nvPicPr>
          <p:cNvPr id="6158" name="Picture 14" descr="Кафедра Зоологии беспозвоночных / Наука / Фораминиферы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78" y="1496349"/>
            <a:ext cx="2849288" cy="213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Физику живых систем» артековцы осваивают на микроуровн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42" y="1496349"/>
            <a:ext cx="3214327" cy="232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IBIW RA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677" y="5286880"/>
            <a:ext cx="2064587" cy="137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Главные и второстепенные члены предложения. Дополнение ...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72174" y="4830013"/>
            <a:ext cx="1219826" cy="15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18018" y="212682"/>
            <a:ext cx="4717004" cy="1258409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Экскурсии</a:t>
            </a:r>
            <a:endParaRPr lang="ru-RU" b="1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2956" y="1056960"/>
            <a:ext cx="92471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2060"/>
                </a:solidFill>
              </a:rPr>
              <a:t>Разных специалистов гидробиологов как мы выяснили очень много, но нам с Вами просто очень интересно кто живет в ближайшем пруду или канаве. И вполне возможно, что Вам не очень интересно, кто кого изучает и как много профессий связано с гидробиологий. Однако с простого интереса с первой экскурсии, с любопытства начинается иногда путь исследователя, путь  в профессию.  Но это все в будущем, а пока пожелаем сами себе удачи и интересных находок на экскурсии. </a:t>
            </a:r>
            <a:endParaRPr lang="ru-RU" sz="2400" dirty="0">
              <a:solidFill>
                <a:srgbClr val="002060"/>
              </a:solidFill>
            </a:endParaRPr>
          </a:p>
        </p:txBody>
      </p:sp>
      <p:pic>
        <p:nvPicPr>
          <p:cNvPr id="7" name="Picture 8" descr="Главные и второстепенные члены предложения. Дополнение ..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95117" y="4293786"/>
            <a:ext cx="1319243" cy="19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 rot="21122689">
            <a:off x="8925508" y="3873002"/>
            <a:ext cx="2275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 smtClean="0">
                <a:solidFill>
                  <a:srgbClr val="FF0000"/>
                </a:solidFill>
              </a:rPr>
              <a:t>Ура! Собираемся!</a:t>
            </a:r>
            <a:endParaRPr lang="ru-RU" i="1" dirty="0">
              <a:solidFill>
                <a:srgbClr val="FF0000"/>
              </a:solidFill>
            </a:endParaRPr>
          </a:p>
        </p:txBody>
      </p:sp>
      <p:pic>
        <p:nvPicPr>
          <p:cNvPr id="9" name="Picture 2" descr="Подготовительный этап - ВОДНЫЙ ПАТРУЛЬ 2016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769" y="4463889"/>
            <a:ext cx="1338370" cy="210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Конкурс исследовательских работ &quot;Я-исследователь&quot; Главные новости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r="10175"/>
          <a:stretch>
            <a:fillRect/>
          </a:stretch>
        </p:blipFill>
        <p:spPr bwMode="auto">
          <a:xfrm>
            <a:off x="6528925" y="4463890"/>
            <a:ext cx="2143840" cy="210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Первый курс — Кафедра «Зоология и экология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75" y="4463890"/>
            <a:ext cx="3164716" cy="210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Капля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Капля</Template>
  <TotalTime>0</TotalTime>
  <Words>4515</Words>
  <Application>WPS Presentation</Application>
  <PresentationFormat>Широкоэкранный</PresentationFormat>
  <Paragraphs>68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Tw Cen MT</vt:lpstr>
      <vt:lpstr>Microsoft YaHei</vt:lpstr>
      <vt:lpstr/>
      <vt:lpstr>Arial Unicode MS</vt:lpstr>
      <vt:lpstr>Calibri</vt:lpstr>
      <vt:lpstr>Капля</vt:lpstr>
      <vt:lpstr> Кто такой гидробиолог</vt:lpstr>
      <vt:lpstr> обратимся к словарям</vt:lpstr>
      <vt:lpstr>Гидробиология</vt:lpstr>
      <vt:lpstr>Очень разные Специалисты  гидро-биологи</vt:lpstr>
      <vt:lpstr>Жизнь в воде – очень разнообразна и специалистов необходимо очень много</vt:lpstr>
      <vt:lpstr>Работают гидробиологи</vt:lpstr>
      <vt:lpstr>Экскурсии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День Гидробиолога</dc:title>
  <dc:creator>Пользователь Windows</dc:creator>
  <cp:lastModifiedBy>polyd</cp:lastModifiedBy>
  <cp:revision>33</cp:revision>
  <dcterms:created xsi:type="dcterms:W3CDTF">2020-06-01T22:07:00Z</dcterms:created>
  <dcterms:modified xsi:type="dcterms:W3CDTF">2020-06-05T19:35:47Z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1049-11.2.0.9396</vt:lpwstr>
  </property>
</Properties>
</file>